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f7ef9ee5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135" name="Google Shape;135;g2bf7ef9ee5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edc4fd3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Cole got a strike on a pitch way out of the zone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lucky break for Cole</a:t>
            </a:r>
            <a:endParaRPr/>
          </a:p>
        </p:txBody>
      </p:sp>
      <p:sp>
        <p:nvSpPr>
          <p:cNvPr id="144" name="Google Shape;144;g2bedc4fd3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059251ebf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random forest is predicting the CHANGE in our cal</a:t>
            </a:r>
            <a:r>
              <a:rPr lang="en-US"/>
              <a:t>culated on base probabilities after a foul ball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after identifying and analyzing the characteristics of the change in on base percentage for all pitches, we created a </a:t>
            </a:r>
            <a:r>
              <a:rPr lang="en-US"/>
              <a:t>random</a:t>
            </a:r>
            <a:r>
              <a:rPr lang="en-US"/>
              <a:t> forest model for our nine identified variables (balls, strikes, pitch number, loc, stf, miss zone by, in zone, top zone, middle middle, hot zone)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this model focused primarily on variable importance to </a:t>
            </a:r>
            <a:r>
              <a:rPr lang="en-US"/>
              <a:t>facilitate</a:t>
            </a:r>
            <a:r>
              <a:rPr lang="en-US"/>
              <a:t> the creation of our equation for foul reach rate -&gt; magnitude of coefficients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 over relative importance of </a:t>
            </a:r>
            <a:r>
              <a:rPr lang="en-US"/>
              <a:t>each</a:t>
            </a:r>
            <a:r>
              <a:rPr lang="en-US"/>
              <a:t> quickly </a:t>
            </a:r>
            <a:endParaRPr/>
          </a:p>
        </p:txBody>
      </p:sp>
      <p:sp>
        <p:nvSpPr>
          <p:cNvPr id="166" name="Google Shape;166;g2c059251ebf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059251e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ADD AN EXAMPLE TO EXPLAIN HOW THE MULTIPLICATION 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 assign -100 to anything out of the zone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non-binary, fouling 3rd p</a:t>
            </a:r>
            <a:r>
              <a:rPr lang="en-US"/>
              <a:t>itch of the AB leads to on average lowest change in OB probability so it is assigned -100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everything scaled based oh magnitude of change in on base probility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one for binary one for nonbinary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hammer down that we aren’t multiplying the hard metric by the coefficient</a:t>
            </a:r>
            <a:endParaRPr/>
          </a:p>
        </p:txBody>
      </p:sp>
      <p:sp>
        <p:nvSpPr>
          <p:cNvPr id="176" name="Google Shape;176;g2c059251e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</a:t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ff2d4dabd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199" name="Google Shape;199;g2bff2d4dabd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ff2d4dabd_5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208" name="Google Shape;208;g2bff2d4dabd_5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f7ef9ee5a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rewards</a:t>
            </a:r>
            <a:r>
              <a:rPr lang="en-US"/>
              <a:t> outcome not process</a:t>
            </a:r>
            <a:endParaRPr/>
          </a:p>
        </p:txBody>
      </p:sp>
      <p:sp>
        <p:nvSpPr>
          <p:cNvPr id="217" name="Google Shape;217;g2bf7ef9ee5a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059251ebf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guys more likely to put hot zone pitches in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3 years, 500 min.</a:t>
            </a:r>
            <a:endParaRPr/>
          </a:p>
        </p:txBody>
      </p:sp>
      <p:sp>
        <p:nvSpPr>
          <p:cNvPr id="226" name="Google Shape;226;g2c059251ebf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ff2d4dab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predictions are more standard for hitters and batters with established sample sizes -&gt; handle outliers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as it currently stands, hard to get -100 based on our current variables -&gt; location variables usually aren’t going to be all bad (out of hot zone, but is strike)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counts as an all-encompassing variables</a:t>
            </a:r>
            <a:endParaRPr/>
          </a:p>
        </p:txBody>
      </p:sp>
      <p:sp>
        <p:nvSpPr>
          <p:cNvPr id="235" name="Google Shape;235;g2bff2d4dab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potential tweaks but overall </a:t>
            </a:r>
            <a:r>
              <a:rPr lang="en-US"/>
              <a:t>effectively</a:t>
            </a:r>
            <a:r>
              <a:rPr lang="en-US"/>
              <a:t> captures</a:t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ff2d4dab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bff2d4dab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simplify zone variable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foul outs not included because they end AB</a:t>
            </a:r>
            <a:endParaRPr/>
          </a:p>
        </p:txBody>
      </p:sp>
      <p:sp>
        <p:nvSpPr>
          <p:cNvPr id="54" name="Google Shape;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e8fd8fba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65" name="Google Shape;65;g2be8fd8fba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e4738935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Anna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xgboost &lt;- ob probability given game state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rf -&gt; change in our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calculated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on base probability after a foul ball prob; which variables impacted change in obp the most</a:t>
            </a:r>
            <a:endParaRPr/>
          </a:p>
        </p:txBody>
      </p:sp>
      <p:sp>
        <p:nvSpPr>
          <p:cNvPr id="73" name="Google Shape;73;g2be4738935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f7ef9ee5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bf7ef9ee5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f7ef9ee5a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bf7ef9ee5a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f7ef9ee5a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10 in variable importance, not all variables</a:t>
            </a:r>
            <a:endParaRPr/>
          </a:p>
        </p:txBody>
      </p:sp>
      <p:sp>
        <p:nvSpPr>
          <p:cNvPr id="104" name="Google Shape;104;g2bf7ef9ee5a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f7ef9ee5a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bf7ef9ee5a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2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5316" y="0"/>
            <a:ext cx="8968976" cy="6858000"/>
          </a:xfrm>
          <a:custGeom>
            <a:rect b="b" l="l" r="r" t="t"/>
            <a:pathLst>
              <a:path extrusionOk="0" h="6858000" w="8968976">
                <a:moveTo>
                  <a:pt x="3629472" y="0"/>
                </a:moveTo>
                <a:lnTo>
                  <a:pt x="8968976" y="0"/>
                </a:lnTo>
                <a:lnTo>
                  <a:pt x="5339505" y="6858000"/>
                </a:lnTo>
                <a:lnTo>
                  <a:pt x="0" y="6858000"/>
                </a:lnTo>
                <a:lnTo>
                  <a:pt x="362947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100000">
                <a:srgbClr val="B0CBFE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6848928" y="0"/>
            <a:ext cx="5343072" cy="6858000"/>
          </a:xfrm>
          <a:custGeom>
            <a:rect b="b" l="l" r="r" t="t"/>
            <a:pathLst>
              <a:path extrusionOk="0" h="6858000" w="5343072">
                <a:moveTo>
                  <a:pt x="1357269" y="0"/>
                </a:moveTo>
                <a:lnTo>
                  <a:pt x="5343072" y="0"/>
                </a:lnTo>
                <a:lnTo>
                  <a:pt x="5343072" y="6858000"/>
                </a:lnTo>
                <a:lnTo>
                  <a:pt x="1693641" y="6858000"/>
                </a:lnTo>
                <a:lnTo>
                  <a:pt x="1686231" y="6852177"/>
                </a:lnTo>
                <a:cubicBezTo>
                  <a:pt x="656408" y="6002291"/>
                  <a:pt x="0" y="4716101"/>
                  <a:pt x="0" y="3276600"/>
                </a:cubicBezTo>
                <a:cubicBezTo>
                  <a:pt x="0" y="1997043"/>
                  <a:pt x="518643" y="838621"/>
                  <a:pt x="1357175" y="89"/>
                </a:cubicBezTo>
                <a:lnTo>
                  <a:pt x="13572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342743" y="0"/>
            <a:ext cx="2065805" cy="6858000"/>
          </a:xfrm>
          <a:custGeom>
            <a:rect b="b" l="l" r="r" t="t"/>
            <a:pathLst>
              <a:path extrusionOk="0" h="6858000" w="2414422">
                <a:moveTo>
                  <a:pt x="1426527" y="0"/>
                </a:moveTo>
                <a:lnTo>
                  <a:pt x="1995932" y="0"/>
                </a:lnTo>
                <a:lnTo>
                  <a:pt x="1874722" y="95252"/>
                </a:lnTo>
                <a:cubicBezTo>
                  <a:pt x="955046" y="854237"/>
                  <a:pt x="368846" y="2002858"/>
                  <a:pt x="368846" y="3288393"/>
                </a:cubicBezTo>
                <a:cubicBezTo>
                  <a:pt x="368846" y="4788184"/>
                  <a:pt x="1166729" y="6101620"/>
                  <a:pt x="2361179" y="6827386"/>
                </a:cubicBezTo>
                <a:lnTo>
                  <a:pt x="2414422" y="6858000"/>
                </a:lnTo>
                <a:lnTo>
                  <a:pt x="1756978" y="6858000"/>
                </a:lnTo>
                <a:lnTo>
                  <a:pt x="1640101" y="6766153"/>
                </a:lnTo>
                <a:cubicBezTo>
                  <a:pt x="638450" y="5939517"/>
                  <a:pt x="0" y="4688514"/>
                  <a:pt x="0" y="3288393"/>
                </a:cubicBezTo>
                <a:cubicBezTo>
                  <a:pt x="0" y="2043841"/>
                  <a:pt x="504455" y="917110"/>
                  <a:pt x="1320047" y="101518"/>
                </a:cubicBezTo>
                <a:lnTo>
                  <a:pt x="142652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3000">
                <a:srgbClr val="F5A884"/>
              </a:gs>
              <a:gs pos="93000">
                <a:schemeClr val="accent2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 rot="-5400000">
            <a:off x="-327283" y="327283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4"/>
          <p:cNvGrpSpPr/>
          <p:nvPr/>
        </p:nvGrpSpPr>
        <p:grpSpPr>
          <a:xfrm>
            <a:off x="508583" y="2176548"/>
            <a:ext cx="5971275" cy="3175992"/>
            <a:chOff x="523097" y="1984533"/>
            <a:chExt cx="5971275" cy="3175992"/>
          </a:xfrm>
        </p:grpSpPr>
        <p:sp>
          <p:nvSpPr>
            <p:cNvPr id="33" name="Google Shape;33;p4"/>
            <p:cNvSpPr/>
            <p:nvPr/>
          </p:nvSpPr>
          <p:spPr>
            <a:xfrm>
              <a:off x="3603321" y="5114925"/>
              <a:ext cx="2394900" cy="45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D9C6">
                    <a:alpha val="40000"/>
                  </a:srgb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39549" y="1984533"/>
              <a:ext cx="2394900" cy="45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D9C6">
                    <a:alpha val="40000"/>
                  </a:srgb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35;p4"/>
            <p:cNvGrpSpPr/>
            <p:nvPr/>
          </p:nvGrpSpPr>
          <p:grpSpPr>
            <a:xfrm>
              <a:off x="523097" y="2028075"/>
              <a:ext cx="5971275" cy="2832304"/>
              <a:chOff x="624697" y="2176548"/>
              <a:chExt cx="5971275" cy="2832304"/>
            </a:xfrm>
          </p:grpSpPr>
          <p:sp>
            <p:nvSpPr>
              <p:cNvPr id="36" name="Google Shape;36;p4"/>
              <p:cNvSpPr txBox="1"/>
              <p:nvPr/>
            </p:nvSpPr>
            <p:spPr>
              <a:xfrm>
                <a:off x="624772" y="2176548"/>
                <a:ext cx="5971200" cy="21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The Value of a Foul Ball</a:t>
                </a:r>
                <a:endParaRPr b="1" i="0" sz="6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" name="Google Shape;37;p4"/>
              <p:cNvSpPr txBox="1"/>
              <p:nvPr/>
            </p:nvSpPr>
            <p:spPr>
              <a:xfrm>
                <a:off x="624697" y="4423852"/>
                <a:ext cx="58638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Anna Pierce, Will Cave, Rob White, </a:t>
                </a:r>
                <a:endParaRPr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Matthew Reedy, and James Young</a:t>
                </a:r>
                <a:endParaRPr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1947" y="1393850"/>
            <a:ext cx="4070277" cy="4070277"/>
          </a:xfrm>
          <a:custGeom>
            <a:rect b="b" l="l" r="r" t="t"/>
            <a:pathLst>
              <a:path extrusionOk="0" h="3904342" w="3904342">
                <a:moveTo>
                  <a:pt x="1952171" y="0"/>
                </a:moveTo>
                <a:cubicBezTo>
                  <a:pt x="3030325" y="0"/>
                  <a:pt x="3904342" y="874017"/>
                  <a:pt x="3904342" y="1952171"/>
                </a:cubicBezTo>
                <a:cubicBezTo>
                  <a:pt x="3904342" y="3030325"/>
                  <a:pt x="3030325" y="3904342"/>
                  <a:pt x="1952171" y="3904342"/>
                </a:cubicBezTo>
                <a:cubicBezTo>
                  <a:pt x="874017" y="3904342"/>
                  <a:pt x="0" y="3030325"/>
                  <a:pt x="0" y="1952171"/>
                </a:cubicBezTo>
                <a:cubicBezTo>
                  <a:pt x="0" y="874017"/>
                  <a:pt x="874017" y="0"/>
                  <a:pt x="1952171" y="0"/>
                </a:cubicBez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 flipH="1" rot="10800000">
            <a:off x="0" y="6694366"/>
            <a:ext cx="12192000" cy="163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 rot="-5400000">
            <a:off x="-327283" y="327283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716488" y="402425"/>
            <a:ext cx="875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Application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13663" y="2158450"/>
            <a:ext cx="4035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 Bichette vs Gerrit Cole was one of the most common batter-pitcher matchups from 2021 - 2023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Looked at two similar at-bats and how on-base probability changed from pitch-to-pitch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9331572" y="4481359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17518" r="17525" t="0"/>
          <a:stretch/>
        </p:blipFill>
        <p:spPr>
          <a:xfrm>
            <a:off x="8022695" y="1967973"/>
            <a:ext cx="3623025" cy="3713724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  <p:sp>
        <p:nvSpPr>
          <p:cNvPr id="130" name="Google Shape;130;p13"/>
          <p:cNvSpPr/>
          <p:nvPr/>
        </p:nvSpPr>
        <p:spPr>
          <a:xfrm>
            <a:off x="5099605" y="1391341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 b="0" l="17491" r="17484" t="0"/>
          <a:stretch/>
        </p:blipFill>
        <p:spPr>
          <a:xfrm>
            <a:off x="5090842" y="1967968"/>
            <a:ext cx="3623025" cy="3713724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/>
          <p:nvPr/>
        </p:nvSpPr>
        <p:spPr>
          <a:xfrm flipH="1" rot="10800000">
            <a:off x="0" y="6694500"/>
            <a:ext cx="12192000" cy="16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510124" y="490175"/>
            <a:ext cx="11171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 Matchup: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 Bichette vs Gerrit Cole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7030925" y="3185813"/>
            <a:ext cx="4650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is the decline in on-base probability significantly sharper after the foul ball in at bat 1 compared to at bat 2?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33050"/>
            <a:ext cx="6083226" cy="43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27652" l="43965" r="32209" t="23145"/>
          <a:stretch/>
        </p:blipFill>
        <p:spPr>
          <a:xfrm>
            <a:off x="1557675" y="1995725"/>
            <a:ext cx="4149233" cy="426549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8" name="Google Shape;148;p15"/>
          <p:cNvGrpSpPr/>
          <p:nvPr/>
        </p:nvGrpSpPr>
        <p:grpSpPr>
          <a:xfrm>
            <a:off x="5945675" y="1995725"/>
            <a:ext cx="4688650" cy="4265500"/>
            <a:chOff x="5945675" y="1799150"/>
            <a:chExt cx="4688650" cy="4265500"/>
          </a:xfrm>
        </p:grpSpPr>
        <p:pic>
          <p:nvPicPr>
            <p:cNvPr id="149" name="Google Shape;14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45675" y="1799150"/>
              <a:ext cx="4688650" cy="42655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0" name="Google Shape;150;p15"/>
            <p:cNvSpPr/>
            <p:nvPr/>
          </p:nvSpPr>
          <p:spPr>
            <a:xfrm>
              <a:off x="6869775" y="2353650"/>
              <a:ext cx="332100" cy="3066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5"/>
          <p:cNvSpPr txBox="1"/>
          <p:nvPr/>
        </p:nvSpPr>
        <p:spPr>
          <a:xfrm>
            <a:off x="510149" y="475550"/>
            <a:ext cx="11171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 Matchup: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 Bichette vs Gerrit Cole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8824687" y="0"/>
            <a:ext cx="33673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238" r="248" t="0"/>
          <a:stretch/>
        </p:blipFill>
        <p:spPr>
          <a:xfrm>
            <a:off x="6914425" y="151925"/>
            <a:ext cx="3602744" cy="6554139"/>
          </a:xfrm>
          <a:custGeom>
            <a:rect b="b" l="l" r="r" t="t"/>
            <a:pathLst>
              <a:path extrusionOk="0" h="4319037" w="2374131">
                <a:moveTo>
                  <a:pt x="593533" y="0"/>
                </a:moveTo>
                <a:lnTo>
                  <a:pt x="2374131" y="0"/>
                </a:lnTo>
                <a:lnTo>
                  <a:pt x="1780598" y="4319037"/>
                </a:lnTo>
                <a:lnTo>
                  <a:pt x="0" y="4319037"/>
                </a:lnTo>
                <a:lnTo>
                  <a:pt x="593533" y="0"/>
                </a:lnTo>
                <a:close/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20000"/>
              </a:srgbClr>
            </a:outerShdw>
          </a:effectLst>
        </p:spPr>
      </p:pic>
      <p:sp>
        <p:nvSpPr>
          <p:cNvPr id="159" name="Google Shape;159;p16"/>
          <p:cNvSpPr/>
          <p:nvPr/>
        </p:nvSpPr>
        <p:spPr>
          <a:xfrm rot="-5400000">
            <a:off x="-327283" y="327283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16"/>
          <p:cNvGrpSpPr/>
          <p:nvPr/>
        </p:nvGrpSpPr>
        <p:grpSpPr>
          <a:xfrm>
            <a:off x="564475" y="1128950"/>
            <a:ext cx="6774600" cy="3540075"/>
            <a:chOff x="1370907" y="546323"/>
            <a:chExt cx="6774600" cy="3540075"/>
          </a:xfrm>
        </p:grpSpPr>
        <p:sp>
          <p:nvSpPr>
            <p:cNvPr id="161" name="Google Shape;161;p16"/>
            <p:cNvSpPr txBox="1"/>
            <p:nvPr/>
          </p:nvSpPr>
          <p:spPr>
            <a:xfrm>
              <a:off x="1370907" y="546323"/>
              <a:ext cx="67746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Our Metric: </a:t>
              </a:r>
              <a:endPara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Foul Reach Rate (FRR)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2430507" y="2470298"/>
              <a:ext cx="46554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Ranges from -100 to 100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on change in on-base probability</a:t>
              </a:r>
              <a:endPara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b="1"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an easily palatable metric</a:t>
              </a:r>
              <a:endPara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 flipH="1" rot="10800000">
            <a:off x="0" y="6694500"/>
            <a:ext cx="12192000" cy="16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 rot="-5400000">
            <a:off x="-327283" y="327283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1716438" y="567550"/>
            <a:ext cx="875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Foul Reach Rate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770538" y="2573950"/>
            <a:ext cx="4035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Created a random forest model to analyze the importance of chosen variables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Tuned for accuracy via grid search optimization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875" y="1703700"/>
            <a:ext cx="5491202" cy="4187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86287" y="381700"/>
            <a:ext cx="12019427" cy="1831250"/>
            <a:chOff x="282263" y="107415"/>
            <a:chExt cx="8037600" cy="1831250"/>
          </a:xfrm>
        </p:grpSpPr>
        <p:sp>
          <p:nvSpPr>
            <p:cNvPr id="180" name="Google Shape;180;p18"/>
            <p:cNvSpPr txBox="1"/>
            <p:nvPr/>
          </p:nvSpPr>
          <p:spPr>
            <a:xfrm>
              <a:off x="1642041" y="107415"/>
              <a:ext cx="5522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Foul Reach Rate</a:t>
              </a:r>
              <a:endPara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282263" y="1169165"/>
              <a:ext cx="8037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4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1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7045475" y="3764650"/>
            <a:ext cx="51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5941125" y="1466950"/>
            <a:ext cx="47289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Coefficients established based on variable importance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Optimized by testing different sets and using the set that performed the best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Evaluated performance based on accuracy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Binary variables were 100 or -100, non-binary were scaled so lowest OBP change was -100, highest was 100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000" y="1419213"/>
            <a:ext cx="3933825" cy="46206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2132700" y="253550"/>
            <a:ext cx="10130900" cy="3890825"/>
            <a:chOff x="2177350" y="781270"/>
            <a:chExt cx="10130900" cy="3890825"/>
          </a:xfrm>
        </p:grpSpPr>
        <p:sp>
          <p:nvSpPr>
            <p:cNvPr id="192" name="Google Shape;192;p19"/>
            <p:cNvSpPr txBox="1"/>
            <p:nvPr/>
          </p:nvSpPr>
          <p:spPr>
            <a:xfrm>
              <a:off x="2177350" y="781270"/>
              <a:ext cx="7926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Distribution of FRR Values </a:t>
              </a:r>
              <a:endPara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6459150" y="2597295"/>
              <a:ext cx="5849100" cy="20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8276775" y="2398800"/>
            <a:ext cx="3477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Majority of foul balls classified as negative for the hitter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Hitters have more frequent outlier outcomes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75" y="1246087"/>
            <a:ext cx="6891099" cy="516832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 flipH="1" rot="10800000">
            <a:off x="0" y="6694500"/>
            <a:ext cx="12192000" cy="16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10124" y="490175"/>
            <a:ext cx="1117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 of Positive Foul Ball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5" y="1393725"/>
            <a:ext cx="6182313" cy="47556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0"/>
          <p:cNvSpPr txBox="1"/>
          <p:nvPr/>
        </p:nvSpPr>
        <p:spPr>
          <a:xfrm>
            <a:off x="7030925" y="1824299"/>
            <a:ext cx="46509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FRR: 95</a:t>
            </a:r>
            <a:endParaRPr b="1"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Yandy Diaz fouls off a Nick Pivetta curveball in a 3-2 count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Pivetta’s curve was his highest rated pitch in 2021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Pitch is out of his hot zone, but is a strike → best case is to live to see another pitch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 flipH="1" rot="10800000">
            <a:off x="0" y="6694500"/>
            <a:ext cx="12192000" cy="16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10124" y="490175"/>
            <a:ext cx="1117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 of Negative Foul Ball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7030925" y="1824299"/>
            <a:ext cx="46509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FRR: -64</a:t>
            </a:r>
            <a:endParaRPr b="1"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Gleyber Torres fouls off a Paul Fry changeup in a 1-0 count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 of Fry’s lowest graded pitches in 2022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Middle-middle, in hot zone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Pitch being in the zone slightly improves the grade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5" y="1393725"/>
            <a:ext cx="6182324" cy="475563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 flipH="1" rot="10800000">
            <a:off x="0" y="6694500"/>
            <a:ext cx="12192000" cy="16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10124" y="490175"/>
            <a:ext cx="1117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Revisiting Bichette-Cole Matchup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0" y="1733187"/>
            <a:ext cx="6753079" cy="42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7091350" y="2322799"/>
            <a:ext cx="4650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FRR metric is effective in capturing the difference 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these foul balls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Despite leading to the same outcome, one is demonstrably better than the other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5"/>
          <p:cNvGrpSpPr/>
          <p:nvPr/>
        </p:nvGrpSpPr>
        <p:grpSpPr>
          <a:xfrm>
            <a:off x="7455525" y="1805800"/>
            <a:ext cx="4197600" cy="3291361"/>
            <a:chOff x="7455525" y="1749362"/>
            <a:chExt cx="4197600" cy="3291361"/>
          </a:xfrm>
        </p:grpSpPr>
        <p:sp>
          <p:nvSpPr>
            <p:cNvPr id="45" name="Google Shape;45;p5"/>
            <p:cNvSpPr txBox="1"/>
            <p:nvPr/>
          </p:nvSpPr>
          <p:spPr>
            <a:xfrm>
              <a:off x="7455525" y="1749362"/>
              <a:ext cx="4197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" name="Google Shape;46;p5"/>
            <p:cNvSpPr txBox="1"/>
            <p:nvPr/>
          </p:nvSpPr>
          <p:spPr>
            <a:xfrm>
              <a:off x="7455550" y="2593323"/>
              <a:ext cx="41367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Tasked with quantifying the value of a foul ball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Used pitch-by-pitch data from Baseball Savant and FanGraphs season level data from 2021-2023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" name="Google Shape;47;p5"/>
          <p:cNvSpPr/>
          <p:nvPr/>
        </p:nvSpPr>
        <p:spPr>
          <a:xfrm>
            <a:off x="4575847" y="4047034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598117" y="1057091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 b="0" l="17481" r="17481" t="0"/>
          <a:stretch/>
        </p:blipFill>
        <p:spPr>
          <a:xfrm>
            <a:off x="483817" y="1530181"/>
            <a:ext cx="3623025" cy="3713724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4">
            <a:alphaModFix/>
          </a:blip>
          <a:srcRect b="0" l="1219" r="1219" t="0"/>
          <a:stretch/>
        </p:blipFill>
        <p:spPr>
          <a:xfrm>
            <a:off x="3360863" y="1530181"/>
            <a:ext cx="3623025" cy="3713724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  <p:pic>
        <p:nvPicPr>
          <p:cNvPr id="51" name="Google Shape;5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10015452" y="0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5344886" y="1737764"/>
            <a:ext cx="541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Leaders</a:t>
            </a:r>
            <a:endParaRPr b="1" i="0" sz="40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5344875" y="2844875"/>
            <a:ext cx="628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Highest graded batters 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extend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at bats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contact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Lowest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graded batters swing more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chase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04" y="569450"/>
            <a:ext cx="3017271" cy="5719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279400" y="0"/>
            <a:ext cx="4263600" cy="40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6191625" y="757000"/>
            <a:ext cx="4478400" cy="4318778"/>
            <a:chOff x="7116625" y="1153345"/>
            <a:chExt cx="4478400" cy="4318778"/>
          </a:xfrm>
        </p:grpSpPr>
        <p:sp>
          <p:nvSpPr>
            <p:cNvPr id="240" name="Google Shape;240;p24"/>
            <p:cNvSpPr txBox="1"/>
            <p:nvPr/>
          </p:nvSpPr>
          <p:spPr>
            <a:xfrm>
              <a:off x="7116625" y="1153345"/>
              <a:ext cx="44784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Future Improvements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" name="Google Shape;241;p24"/>
            <p:cNvSpPr txBox="1"/>
            <p:nvPr/>
          </p:nvSpPr>
          <p:spPr>
            <a:xfrm>
              <a:off x="7116625" y="2609223"/>
              <a:ext cx="4478400" cy="28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Adjust on-base probability model to handle small sample sizes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Consolidate location-based variables into one variable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Treat count as a separate variable instead of ball/strike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Consider swing timing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b="0" l="27630" r="27630" t="0"/>
          <a:stretch/>
        </p:blipFill>
        <p:spPr>
          <a:xfrm>
            <a:off x="656324" y="636429"/>
            <a:ext cx="3509771" cy="5585144"/>
          </a:xfrm>
          <a:custGeom>
            <a:rect b="b" l="l" r="r" t="t"/>
            <a:pathLst>
              <a:path extrusionOk="0" h="6513287" w="4093027">
                <a:moveTo>
                  <a:pt x="368536" y="0"/>
                </a:moveTo>
                <a:lnTo>
                  <a:pt x="3724491" y="0"/>
                </a:lnTo>
                <a:cubicBezTo>
                  <a:pt x="3928028" y="0"/>
                  <a:pt x="4093027" y="164999"/>
                  <a:pt x="4093027" y="368536"/>
                </a:cubicBezTo>
                <a:lnTo>
                  <a:pt x="4093027" y="6144751"/>
                </a:lnTo>
                <a:cubicBezTo>
                  <a:pt x="4093027" y="6348288"/>
                  <a:pt x="3928028" y="6513287"/>
                  <a:pt x="3724491" y="6513287"/>
                </a:cubicBezTo>
                <a:lnTo>
                  <a:pt x="368536" y="6513287"/>
                </a:lnTo>
                <a:cubicBezTo>
                  <a:pt x="164999" y="6513287"/>
                  <a:pt x="0" y="6348288"/>
                  <a:pt x="0" y="6144751"/>
                </a:cubicBezTo>
                <a:lnTo>
                  <a:pt x="0" y="368536"/>
                </a:lnTo>
                <a:cubicBezTo>
                  <a:pt x="0" y="164999"/>
                  <a:pt x="164999" y="0"/>
                  <a:pt x="368536" y="0"/>
                </a:cubicBez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765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2917397" y="4550859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079654" y="546241"/>
            <a:ext cx="2291100" cy="17226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0015452" y="0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6490296" y="1072422"/>
            <a:ext cx="5135700" cy="5286540"/>
            <a:chOff x="6374184" y="1719978"/>
            <a:chExt cx="5135700" cy="5286540"/>
          </a:xfrm>
        </p:grpSpPr>
        <p:sp>
          <p:nvSpPr>
            <p:cNvPr id="252" name="Google Shape;252;p25"/>
            <p:cNvSpPr txBox="1"/>
            <p:nvPr/>
          </p:nvSpPr>
          <p:spPr>
            <a:xfrm>
              <a:off x="6374184" y="1719978"/>
              <a:ext cx="464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6374184" y="2481318"/>
              <a:ext cx="5135700" cy="4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 that most foul balls negatively affect the batter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 all foul balls are equal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Fouls with 2 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strikes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benefit the hitter more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 count fouls benefit pitcher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Hitters punished for swinging at balls and missing pitches in wheelhouse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FRR effectively captures these trends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0" l="8179" r="8187" t="0"/>
          <a:stretch/>
        </p:blipFill>
        <p:spPr>
          <a:xfrm>
            <a:off x="774853" y="983102"/>
            <a:ext cx="4772323" cy="4891794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454054" y="366825"/>
            <a:ext cx="8432479" cy="1263036"/>
            <a:chOff x="468375" y="107415"/>
            <a:chExt cx="6124694" cy="1263036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468375" y="107415"/>
              <a:ext cx="519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1397069" y="1001151"/>
              <a:ext cx="519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4" name="Google Shape;264;p26"/>
          <p:cNvSpPr txBox="1"/>
          <p:nvPr/>
        </p:nvSpPr>
        <p:spPr>
          <a:xfrm>
            <a:off x="3390911" y="2851789"/>
            <a:ext cx="5410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b="1" lang="en-US" sz="6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i="0" sz="6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 rot="5400000">
            <a:off x="-49009" y="2739547"/>
            <a:ext cx="4167462" cy="4069444"/>
          </a:xfrm>
          <a:custGeom>
            <a:rect b="b" l="l" r="r" t="t"/>
            <a:pathLst>
              <a:path extrusionOk="0" h="4368802" w="4474030">
                <a:moveTo>
                  <a:pt x="4474030" y="256366"/>
                </a:moveTo>
                <a:lnTo>
                  <a:pt x="4474030" y="4368802"/>
                </a:lnTo>
                <a:lnTo>
                  <a:pt x="216958" y="4368802"/>
                </a:lnTo>
                <a:lnTo>
                  <a:pt x="144536" y="4170933"/>
                </a:lnTo>
                <a:cubicBezTo>
                  <a:pt x="50603" y="3868927"/>
                  <a:pt x="0" y="3547830"/>
                  <a:pt x="0" y="3214915"/>
                </a:cubicBezTo>
                <a:cubicBezTo>
                  <a:pt x="0" y="1439366"/>
                  <a:pt x="1439366" y="0"/>
                  <a:pt x="3214915" y="0"/>
                </a:cubicBezTo>
                <a:cubicBezTo>
                  <a:pt x="3658802" y="0"/>
                  <a:pt x="4081678" y="89961"/>
                  <a:pt x="4466305" y="252644"/>
                </a:cubicBezTo>
                <a:lnTo>
                  <a:pt x="4474030" y="2563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3">
            <a:alphaModFix/>
          </a:blip>
          <a:srcRect b="0" l="18867" r="18861" t="0"/>
          <a:stretch/>
        </p:blipFill>
        <p:spPr>
          <a:xfrm>
            <a:off x="769712" y="636429"/>
            <a:ext cx="3509771" cy="5585144"/>
          </a:xfrm>
          <a:custGeom>
            <a:rect b="b" l="l" r="r" t="t"/>
            <a:pathLst>
              <a:path extrusionOk="0" h="6513287" w="4093027">
                <a:moveTo>
                  <a:pt x="368536" y="0"/>
                </a:moveTo>
                <a:lnTo>
                  <a:pt x="3724491" y="0"/>
                </a:lnTo>
                <a:cubicBezTo>
                  <a:pt x="3928028" y="0"/>
                  <a:pt x="4093027" y="164999"/>
                  <a:pt x="4093027" y="368536"/>
                </a:cubicBezTo>
                <a:lnTo>
                  <a:pt x="4093027" y="6144751"/>
                </a:lnTo>
                <a:cubicBezTo>
                  <a:pt x="4093027" y="6348288"/>
                  <a:pt x="3928028" y="6513287"/>
                  <a:pt x="3724491" y="6513287"/>
                </a:cubicBezTo>
                <a:lnTo>
                  <a:pt x="368536" y="6513287"/>
                </a:lnTo>
                <a:cubicBezTo>
                  <a:pt x="164999" y="6513287"/>
                  <a:pt x="0" y="6348288"/>
                  <a:pt x="0" y="6144751"/>
                </a:cubicBezTo>
                <a:lnTo>
                  <a:pt x="0" y="368536"/>
                </a:lnTo>
                <a:cubicBezTo>
                  <a:pt x="0" y="164999"/>
                  <a:pt x="164999" y="0"/>
                  <a:pt x="368536" y="0"/>
                </a:cubicBez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7650"/>
              </a:srgbClr>
            </a:outerShdw>
          </a:effectLst>
        </p:spPr>
      </p:pic>
      <p:sp>
        <p:nvSpPr>
          <p:cNvPr id="58" name="Google Shape;58;p6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5186125" y="1901200"/>
            <a:ext cx="6460800" cy="2436561"/>
            <a:chOff x="5283250" y="1036090"/>
            <a:chExt cx="6460800" cy="2436561"/>
          </a:xfrm>
        </p:grpSpPr>
        <p:sp>
          <p:nvSpPr>
            <p:cNvPr id="60" name="Google Shape;60;p6"/>
            <p:cNvSpPr txBox="1"/>
            <p:nvPr/>
          </p:nvSpPr>
          <p:spPr>
            <a:xfrm>
              <a:off x="5283250" y="1036090"/>
              <a:ext cx="6460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Assumptions </a:t>
              </a:r>
              <a:r>
                <a:rPr b="1" i="0" lang="en-US" sz="4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1" name="Google Shape;61;p6"/>
            <p:cNvSpPr txBox="1"/>
            <p:nvPr/>
          </p:nvSpPr>
          <p:spPr>
            <a:xfrm>
              <a:off x="5915644" y="1856551"/>
              <a:ext cx="51960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Zone variable 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accurately captures whether the pitch would have been a ball or a strike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Foul outs not included in final models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2" name="Google Shape;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 rot="5400000">
            <a:off x="10492066" y="5158061"/>
            <a:ext cx="1942569" cy="1457298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0" y="431450"/>
            <a:ext cx="5608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Game Situation: Flowchart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8825" y="-37300"/>
            <a:ext cx="11733827" cy="693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8"/>
          <p:cNvGrpSpPr/>
          <p:nvPr/>
        </p:nvGrpSpPr>
        <p:grpSpPr>
          <a:xfrm>
            <a:off x="1732680" y="265750"/>
            <a:ext cx="7940252" cy="1364111"/>
            <a:chOff x="1397069" y="6340"/>
            <a:chExt cx="5767179" cy="1364111"/>
          </a:xfrm>
        </p:grpSpPr>
        <p:sp>
          <p:nvSpPr>
            <p:cNvPr id="77" name="Google Shape;77;p8"/>
            <p:cNvSpPr txBox="1"/>
            <p:nvPr/>
          </p:nvSpPr>
          <p:spPr>
            <a:xfrm>
              <a:off x="1968248" y="6340"/>
              <a:ext cx="519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  <a:endPara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8" name="Google Shape;78;p8"/>
            <p:cNvSpPr txBox="1"/>
            <p:nvPr/>
          </p:nvSpPr>
          <p:spPr>
            <a:xfrm>
              <a:off x="1397069" y="1001151"/>
              <a:ext cx="519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/>
          <p:nvPr/>
        </p:nvSpPr>
        <p:spPr>
          <a:xfrm>
            <a:off x="3034050" y="1232950"/>
            <a:ext cx="6123900" cy="1893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 model to quantify dynamic on-base probability for each pitch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(Pitch 1 &amp; All Other Pitches)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3034050" y="3158432"/>
            <a:ext cx="6123900" cy="1893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Ranger-based Random Forest model to determine variable importance in predicted on-base probability change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3034050" y="5083889"/>
            <a:ext cx="6123900" cy="122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Derive coefficients based on model results to create the formula for a singular metric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9"/>
          <p:cNvGrpSpPr/>
          <p:nvPr/>
        </p:nvGrpSpPr>
        <p:grpSpPr>
          <a:xfrm>
            <a:off x="549100" y="504525"/>
            <a:ext cx="10602300" cy="4928479"/>
            <a:chOff x="614475" y="143663"/>
            <a:chExt cx="10602300" cy="4489005"/>
          </a:xfrm>
        </p:grpSpPr>
        <p:sp>
          <p:nvSpPr>
            <p:cNvPr id="89" name="Google Shape;89;p9"/>
            <p:cNvSpPr txBox="1"/>
            <p:nvPr/>
          </p:nvSpPr>
          <p:spPr>
            <a:xfrm>
              <a:off x="614475" y="143663"/>
              <a:ext cx="10602300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Pitch On Base Probability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758725" y="889268"/>
              <a:ext cx="8504400" cy="3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Determining characteristics differ between the first pitch and the rest of the at-bat.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Previous Pitch Data, etc.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Built out a new XGBoost Model to Predict Batter’s On-Base Probability, </a:t>
              </a:r>
              <a:r>
                <a:rPr b="1"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the first pitch of their at-bat.</a:t>
              </a:r>
              <a:endPara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 u="sng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Pitch Model Considered Only:</a:t>
              </a:r>
              <a:endParaRPr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Batter OBP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Average Pitcher Stuff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Average Pitcher Location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Returned an Average On-Base P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robability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 </a:t>
              </a:r>
              <a:r>
                <a:rPr b="1"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0.312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10"/>
          <p:cNvGrpSpPr/>
          <p:nvPr/>
        </p:nvGrpSpPr>
        <p:grpSpPr>
          <a:xfrm>
            <a:off x="507200" y="508825"/>
            <a:ext cx="5534400" cy="5289754"/>
            <a:chOff x="3835550" y="757246"/>
            <a:chExt cx="5534400" cy="20205325"/>
          </a:xfrm>
        </p:grpSpPr>
        <p:sp>
          <p:nvSpPr>
            <p:cNvPr id="98" name="Google Shape;98;p10"/>
            <p:cNvSpPr txBox="1"/>
            <p:nvPr/>
          </p:nvSpPr>
          <p:spPr>
            <a:xfrm>
              <a:off x="3835550" y="757246"/>
              <a:ext cx="5534400" cy="50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Modeling On-Base Probability</a:t>
              </a:r>
              <a:endParaRPr b="1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9" name="Google Shape;99;p10"/>
            <p:cNvSpPr txBox="1"/>
            <p:nvPr/>
          </p:nvSpPr>
          <p:spPr>
            <a:xfrm>
              <a:off x="3835550" y="6852070"/>
              <a:ext cx="5196000" cy="141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Considered the current state of the at-bat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pitch metrics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Horizontal and vertical location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Miss distance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Stuff+ and 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Location+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atter’s hot zone 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1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○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type and pitch result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OBP as a measure of batter quality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b="0" l="17510" r="17516" t="0"/>
          <a:stretch/>
        </p:blipFill>
        <p:spPr>
          <a:xfrm>
            <a:off x="7047003" y="1128964"/>
            <a:ext cx="4487735" cy="4600081"/>
          </a:xfrm>
          <a:custGeom>
            <a:rect b="b" l="l" r="r" t="t"/>
            <a:pathLst>
              <a:path extrusionOk="0" h="4487884" w="4378278">
                <a:moveTo>
                  <a:pt x="1094570" y="0"/>
                </a:moveTo>
                <a:lnTo>
                  <a:pt x="4378278" y="0"/>
                </a:lnTo>
                <a:lnTo>
                  <a:pt x="3283709" y="4487884"/>
                </a:lnTo>
                <a:lnTo>
                  <a:pt x="0" y="4487884"/>
                </a:lnTo>
                <a:lnTo>
                  <a:pt x="1094570" y="0"/>
                </a:lnTo>
                <a:close/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4900"/>
              </a:srgbClr>
            </a:outerShdw>
          </a:effectLst>
        </p:spPr>
      </p:pic>
      <p:pic>
        <p:nvPicPr>
          <p:cNvPr id="101" name="Google Shape;10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 rot="5400000">
            <a:off x="10342735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626550" y="641783"/>
            <a:ext cx="1093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Modeling On-Base Probability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7706000" y="2116825"/>
            <a:ext cx="37290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expected, overall game state metrics were most important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previous pitch metrics like Stuff+, Location+, and general pitch location were also important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0" y="1745400"/>
            <a:ext cx="6552926" cy="43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056"/>
            </a:gs>
            <a:gs pos="19000">
              <a:srgbClr val="002056"/>
            </a:gs>
            <a:gs pos="40000">
              <a:schemeClr val="accent1"/>
            </a:gs>
            <a:gs pos="100000">
              <a:srgbClr val="002056"/>
            </a:gs>
          </a:gsLst>
          <a:lin ang="2700006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 flipH="1" rot="-5400000">
            <a:off x="-327290" y="5008735"/>
            <a:ext cx="2176548" cy="1521982"/>
          </a:xfrm>
          <a:custGeom>
            <a:rect b="b" l="l" r="r" t="t"/>
            <a:pathLst>
              <a:path extrusionOk="0" h="1521982" w="2176548">
                <a:moveTo>
                  <a:pt x="2176548" y="1234092"/>
                </a:moveTo>
                <a:lnTo>
                  <a:pt x="2176548" y="1508059"/>
                </a:lnTo>
                <a:lnTo>
                  <a:pt x="2103938" y="1515374"/>
                </a:lnTo>
                <a:cubicBezTo>
                  <a:pt x="1560142" y="1553876"/>
                  <a:pt x="1058069" y="1424937"/>
                  <a:pt x="664184" y="1107906"/>
                </a:cubicBezTo>
                <a:cubicBezTo>
                  <a:pt x="384088" y="882462"/>
                  <a:pt x="185216" y="583246"/>
                  <a:pt x="65423" y="235194"/>
                </a:cubicBezTo>
                <a:lnTo>
                  <a:pt x="0" y="0"/>
                </a:lnTo>
                <a:lnTo>
                  <a:pt x="294946" y="0"/>
                </a:lnTo>
                <a:lnTo>
                  <a:pt x="318416" y="74594"/>
                </a:lnTo>
                <a:cubicBezTo>
                  <a:pt x="428920" y="387783"/>
                  <a:pt x="609811" y="657176"/>
                  <a:pt x="862966" y="860936"/>
                </a:cubicBezTo>
                <a:cubicBezTo>
                  <a:pt x="1200506" y="1132615"/>
                  <a:pt x="1624576" y="1253855"/>
                  <a:pt x="2085561" y="1240072"/>
                </a:cubicBezTo>
                <a:lnTo>
                  <a:pt x="2176548" y="123409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2"/>
              </a:gs>
              <a:gs pos="40000">
                <a:srgbClr val="FFD9C6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496100" y="496075"/>
            <a:ext cx="5662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Modeling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On-Base Probability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1462700" y="2227250"/>
            <a:ext cx="3729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returns similar on-base probabilities in each counts compared to actual situations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Slight underestimation of on-base probability in 3-0 counts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650" y="754445"/>
            <a:ext cx="4484343" cy="534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00" y="0"/>
            <a:ext cx="757000" cy="7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onil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2B73"/>
      </a:accent1>
      <a:accent2>
        <a:srgbClr val="C95626"/>
      </a:accent2>
      <a:accent3>
        <a:srgbClr val="93B793"/>
      </a:accent3>
      <a:accent4>
        <a:srgbClr val="706D93"/>
      </a:accent4>
      <a:accent5>
        <a:srgbClr val="B5997B"/>
      </a:accent5>
      <a:accent6>
        <a:srgbClr val="706F85"/>
      </a:accent6>
      <a:hlink>
        <a:srgbClr val="25A15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